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6" r:id="rId3"/>
    <p:sldId id="300" r:id="rId4"/>
    <p:sldId id="299" r:id="rId5"/>
    <p:sldId id="298" r:id="rId6"/>
    <p:sldId id="297" r:id="rId7"/>
    <p:sldId id="295" r:id="rId8"/>
    <p:sldId id="278" r:id="rId9"/>
    <p:sldId id="279" r:id="rId10"/>
    <p:sldId id="281" r:id="rId11"/>
    <p:sldId id="301" r:id="rId12"/>
    <p:sldId id="286" r:id="rId13"/>
    <p:sldId id="287" r:id="rId14"/>
    <p:sldId id="263" r:id="rId15"/>
    <p:sldId id="290" r:id="rId16"/>
    <p:sldId id="293" r:id="rId17"/>
    <p:sldId id="270" r:id="rId18"/>
    <p:sldId id="271" r:id="rId19"/>
    <p:sldId id="272" r:id="rId20"/>
    <p:sldId id="274" r:id="rId21"/>
    <p:sldId id="29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29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73F10-2779-4D91-9782-8813DE70F9AD}" type="datetimeFigureOut">
              <a:rPr lang="en-IN" smtClean="0"/>
              <a:pPr/>
              <a:t>12-11-2020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F82DF-224D-456C-A208-ECC88650D223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209800"/>
            <a:ext cx="838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latin typeface="Times New Roman" pitchFamily="18" charset="0"/>
                <a:cs typeface="Times New Roman" pitchFamily="18" charset="0"/>
              </a:rPr>
              <a:t>OVERVIEW OF </a:t>
            </a:r>
            <a:r>
              <a:rPr lang="en-IN" sz="4400" b="1" dirty="0" smtClean="0">
                <a:latin typeface="Times New Roman" pitchFamily="18" charset="0"/>
                <a:cs typeface="Times New Roman" pitchFamily="18" charset="0"/>
              </a:rPr>
              <a:t>FRACTALS</a:t>
            </a:r>
            <a:endParaRPr lang="en-IN" sz="4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(Practical Approach)</a:t>
            </a:r>
            <a:endParaRPr lang="en-IN" sz="4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381" r="1190"/>
          <a:stretch>
            <a:fillRect/>
          </a:stretch>
        </p:blipFill>
        <p:spPr bwMode="auto">
          <a:xfrm>
            <a:off x="1371600" y="1065369"/>
            <a:ext cx="6172200" cy="5792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447800" y="228600"/>
            <a:ext cx="648071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LIGHTNING</a:t>
            </a:r>
            <a:endParaRPr lang="en-US" sz="40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387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ractallandsca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5502" y="304801"/>
            <a:ext cx="3538498" cy="2438400"/>
          </a:xfrm>
          <a:prstGeom prst="rect">
            <a:avLst/>
          </a:prstGeom>
          <a:noFill/>
        </p:spPr>
      </p:pic>
      <p:pic>
        <p:nvPicPr>
          <p:cNvPr id="5" name="Picture 2" descr="Image result for fractals in gam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583296"/>
            <a:ext cx="6553201" cy="47413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4801" y="609600"/>
            <a:ext cx="48006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MOUNTAIN </a:t>
            </a:r>
            <a:endParaRPr lang="en-US" sz="40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5275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delta fracta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600"/>
            <a:ext cx="5787691" cy="51317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10800000" flipV="1">
            <a:off x="1828800" y="304800"/>
            <a:ext cx="5112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LANDSCAPE</a:t>
            </a:r>
            <a:endParaRPr lang="en-US" sz="3600" b="1" dirty="0">
              <a:ln w="1905"/>
              <a:gradFill>
                <a:gsLst>
                  <a:gs pos="0">
                    <a:srgbClr val="F79646">
                      <a:shade val="20000"/>
                      <a:satMod val="200000"/>
                    </a:srgbClr>
                  </a:gs>
                  <a:gs pos="78000">
                    <a:srgbClr val="F79646">
                      <a:tint val="90000"/>
                      <a:shade val="89000"/>
                      <a:satMod val="220000"/>
                    </a:srgbClr>
                  </a:gs>
                  <a:gs pos="100000">
                    <a:srgbClr val="F79646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21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430" y="1366399"/>
            <a:ext cx="4678403" cy="51868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0800000" flipV="1">
            <a:off x="1828800" y="496668"/>
            <a:ext cx="5112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HUMAN LUNGS</a:t>
            </a:r>
            <a:endParaRPr lang="en-US" sz="3600" b="1" dirty="0">
              <a:ln w="1905"/>
              <a:gradFill>
                <a:gsLst>
                  <a:gs pos="0">
                    <a:srgbClr val="F79646">
                      <a:shade val="20000"/>
                      <a:satMod val="200000"/>
                    </a:srgbClr>
                  </a:gs>
                  <a:gs pos="78000">
                    <a:srgbClr val="F79646">
                      <a:tint val="90000"/>
                      <a:shade val="89000"/>
                      <a:satMod val="220000"/>
                    </a:srgbClr>
                  </a:gs>
                  <a:gs pos="100000">
                    <a:srgbClr val="F79646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6690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90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COMPUTER GENERATED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FRACTALS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1000"/>
            <a:ext cx="7391400" cy="63939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8183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65" y="647700"/>
            <a:ext cx="6991988" cy="51274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4017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ger sponge.png"/>
          <p:cNvPicPr>
            <a:picLocks noChangeAspect="1"/>
          </p:cNvPicPr>
          <p:nvPr/>
        </p:nvPicPr>
        <p:blipFill>
          <a:blip r:embed="rId2" cstate="print"/>
          <a:srcRect l="22500" r="23333"/>
          <a:stretch>
            <a:fillRect/>
          </a:stretch>
        </p:blipFill>
        <p:spPr>
          <a:xfrm>
            <a:off x="76200" y="1143000"/>
            <a:ext cx="4419600" cy="4129790"/>
          </a:xfrm>
          <a:prstGeom prst="rect">
            <a:avLst/>
          </a:prstGeom>
        </p:spPr>
      </p:pic>
      <p:pic>
        <p:nvPicPr>
          <p:cNvPr id="7" name="Picture 10" descr="menger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1219200"/>
            <a:ext cx="4128346" cy="40386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uli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762000"/>
            <a:ext cx="8414825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owflak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685800"/>
            <a:ext cx="7924800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0" y="2971800"/>
            <a:ext cx="624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latin typeface="Times New Roman" pitchFamily="18" charset="0"/>
                <a:cs typeface="Times New Roman" pitchFamily="18" charset="0"/>
              </a:rPr>
              <a:t>PROPERTIES</a:t>
            </a:r>
            <a:endParaRPr lang="en-IN" sz="4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ulia se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4021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09600"/>
            <a:ext cx="3505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1" y="609600"/>
            <a:ext cx="3581400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3200400"/>
            <a:ext cx="3581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3200400"/>
            <a:ext cx="3505200" cy="2403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762000"/>
            <a:ext cx="7391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1. Self similarity             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Part is similar to whole</a:t>
            </a:r>
          </a:p>
          <a:p>
            <a:endParaRPr lang="en-IN" sz="28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2. Scaling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Features at one spatial resolution are related at other spatial resolutions</a:t>
            </a: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3. Bounded infinity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Fractal object can be represented using recursive function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F(x) , F(F(x)), F(F(x)) , F(F(F(x)))…</a:t>
            </a: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4. Fraction dimension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D=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IN" sz="2000" baseline="-25000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            r: Reduction factor, m: Number of parts</a:t>
            </a:r>
          </a:p>
          <a:p>
            <a:endParaRPr lang="en-IN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777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0" y="2971800"/>
            <a:ext cx="624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latin typeface="Times New Roman" pitchFamily="18" charset="0"/>
                <a:cs typeface="Times New Roman" pitchFamily="18" charset="0"/>
              </a:rPr>
              <a:t>SELF SIMILARITY </a:t>
            </a:r>
            <a:endParaRPr lang="en-IN" sz="4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304800"/>
            <a:ext cx="4724400" cy="1888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438400"/>
            <a:ext cx="6853238" cy="38999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28600" y="381000"/>
            <a:ext cx="2331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Koch Snowflake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 result for fractal graphic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57200"/>
            <a:ext cx="8610600" cy="586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0" y="2971800"/>
            <a:ext cx="624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>
                <a:latin typeface="Times New Roman" pitchFamily="18" charset="0"/>
                <a:cs typeface="Times New Roman" pitchFamily="18" charset="0"/>
              </a:rPr>
              <a:t>NATURAL EXAMPLE</a:t>
            </a:r>
            <a:endParaRPr lang="en-IN" sz="4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ractal3.pn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l="15220" t="1603" r="19502" b="1603"/>
          <a:stretch>
            <a:fillRect/>
          </a:stretch>
        </p:blipFill>
        <p:spPr>
          <a:xfrm rot="5400000">
            <a:off x="881165" y="2624034"/>
            <a:ext cx="1600202" cy="1838529"/>
          </a:xfrm>
        </p:spPr>
      </p:pic>
      <p:pic>
        <p:nvPicPr>
          <p:cNvPr id="8" name="Picture 2" descr="Romanesco Broccol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23924"/>
            <a:ext cx="5476875" cy="54768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 flipV="1">
            <a:off x="1676400" y="914400"/>
            <a:ext cx="1295400" cy="274320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676400" y="3962400"/>
            <a:ext cx="1295400" cy="251460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600200" y="76200"/>
            <a:ext cx="648071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BROCCOLI</a:t>
            </a:r>
            <a:endParaRPr lang="en-US" sz="40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ractal9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9762" b="9762"/>
          <a:stretch>
            <a:fillRect/>
          </a:stretch>
        </p:blipFill>
        <p:spPr>
          <a:xfrm>
            <a:off x="1502833" y="1069975"/>
            <a:ext cx="6802967" cy="5102225"/>
          </a:xfrm>
        </p:spPr>
      </p:pic>
      <p:sp>
        <p:nvSpPr>
          <p:cNvPr id="8" name="Rectangle 7"/>
          <p:cNvSpPr/>
          <p:nvPr/>
        </p:nvSpPr>
        <p:spPr>
          <a:xfrm>
            <a:off x="1447800" y="228600"/>
            <a:ext cx="648071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LEAF</a:t>
            </a:r>
            <a:endParaRPr lang="en-US" sz="40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88</Words>
  <Application>Microsoft Office PowerPoint</Application>
  <PresentationFormat>On-screen Show (4:3)</PresentationFormat>
  <Paragraphs>27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COMPUTER GENERATED FRACTALS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Fractals in Computer Graphics</dc:title>
  <dc:creator>TAMAL</dc:creator>
  <cp:lastModifiedBy>TAMAL</cp:lastModifiedBy>
  <cp:revision>32</cp:revision>
  <dcterms:created xsi:type="dcterms:W3CDTF">2006-08-16T00:00:00Z</dcterms:created>
  <dcterms:modified xsi:type="dcterms:W3CDTF">2020-11-12T05:23:55Z</dcterms:modified>
</cp:coreProperties>
</file>